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355" r:id="rId3"/>
    <p:sldId id="505" r:id="rId4"/>
    <p:sldId id="515" r:id="rId5"/>
    <p:sldId id="487" r:id="rId6"/>
    <p:sldId id="490" r:id="rId7"/>
    <p:sldId id="466" r:id="rId8"/>
    <p:sldId id="467" r:id="rId9"/>
    <p:sldId id="471" r:id="rId10"/>
    <p:sldId id="472" r:id="rId11"/>
    <p:sldId id="478" r:id="rId12"/>
    <p:sldId id="482" r:id="rId13"/>
    <p:sldId id="507" r:id="rId14"/>
    <p:sldId id="371" r:id="rId15"/>
    <p:sldId id="508" r:id="rId16"/>
    <p:sldId id="509" r:id="rId17"/>
    <p:sldId id="510" r:id="rId18"/>
    <p:sldId id="511" r:id="rId19"/>
    <p:sldId id="512" r:id="rId20"/>
    <p:sldId id="513" r:id="rId21"/>
    <p:sldId id="514" r:id="rId22"/>
  </p:sldIdLst>
  <p:sldSz cx="10080625" cy="567055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029" autoAdjust="0"/>
  </p:normalViewPr>
  <p:slideViewPr>
    <p:cSldViewPr>
      <p:cViewPr varScale="1">
        <p:scale>
          <a:sx n="134" d="100"/>
          <a:sy n="134" d="100"/>
        </p:scale>
        <p:origin x="600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8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theme" Target="theme/theme1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presProps" Target="presProp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B4E6BC37-9995-43D8-B845-F04110C4B4B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4063"/>
            <a:ext cx="6613525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3344E43-212F-4BDA-A797-0A4F739308E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B50AF6-B67F-4A6E-BABA-7CD6CFF0D7E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Noto Sans Regular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C053A01-5D0D-410A-A0DC-C124F321915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Noto Sans Regular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C41FA50-4F84-4702-A667-AA29DFE7F67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Noto Sans Regular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9D34688-39A9-43EA-8416-380855EA01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8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 sz="1300">
                <a:solidFill>
                  <a:srgbClr val="000000"/>
                </a:solidFill>
                <a:latin typeface="Noto Sans Regular" panose="020B0502040504020204" pitchFamily="34"/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B99E5B8-E2FC-492B-914A-8BDDA25E3C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5305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97CA123F-B2F2-475B-A98F-E613FE9AE8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5pPr>
            <a:lvl6pPr marL="2304128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6pPr>
            <a:lvl7pPr marL="2723060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7pPr>
            <a:lvl8pPr marL="3141993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8pPr>
            <a:lvl9pPr marL="3560925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fld id="{A2239988-F375-4E27-BEF3-9E86A4700D0C}" type="slidenum">
              <a:rPr lang="it-IT" altLang="it-IT" smtClean="0">
                <a:solidFill>
                  <a:srgbClr val="000000"/>
                </a:solidFill>
                <a:latin typeface="Noto Sans Regular" pitchFamily="32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Noto Sans Regular" pitchFamily="32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F907F9BB-0A9D-43B0-88BD-2CD24461F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FED1E40-341F-4657-B9C9-4CABA8B0F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5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CA4406-F2BF-410F-8D96-62CE51EC783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4F1111-0C07-405C-9CDA-FD3800FDD6B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21C11-88B2-4CBD-804A-49A6DBEF69C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41F3B-3475-41F4-A53F-20F0ABC6A4A6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21703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B12CEE-66EE-4096-B1B3-EE45E582AE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132C9F-EBC5-40E7-BE99-0496B47226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D5E4D9-7E1A-44DE-897F-A16756765CF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5D36-C910-4691-A51E-0E4AC8618BB2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265396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00900" y="3060700"/>
            <a:ext cx="2159000" cy="19780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20725" y="3060700"/>
            <a:ext cx="6327775" cy="19780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03F2B-02AC-4D01-8C89-4BBD35674F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2381E-58D9-4E41-9549-3506170DE3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045D56-BB01-40E8-82B1-4BEF293A2D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3377-A28A-4CD9-96D0-1A012ED1512A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2322999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0725" y="3060700"/>
            <a:ext cx="8639175" cy="107791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6AE0B4E-1A0F-4B9C-AB81-CC0CFA975A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792D5B-7E3A-436B-9457-04467BEF59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C72E4-5398-4678-A8B2-927565DF59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1583-8748-4A43-BCFC-FCCA8D613BFF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944694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26CD30-2C9A-43F7-952B-86028B515A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C4F2D4-FBEE-4B81-BF43-B0855DA6B2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ADE7E8-CC2B-424A-ADE0-C05BEE81D5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3568E-D1BE-47CE-8E36-74FEE791EB4A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589403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55B7F0-4CF3-4850-939E-0C9097A19E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97162-1EF0-47DD-AA4C-85E80354A1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8BB6A-F2CF-4C56-B384-00F4E3A0BF9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21F0F-E0BE-49D0-90AE-EEBEED273515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77061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82289F-647C-4D6D-B8DC-A09862B8AF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9D4D4-FD16-49F3-98B7-16BD1654761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E92A39-355C-4884-BB56-F82A69ABA3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EFD49-4071-4CE4-9AD9-0BDB38BD6A87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872217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20725" y="1439863"/>
            <a:ext cx="4422775" cy="34178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95900" y="1439863"/>
            <a:ext cx="4422775" cy="34178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0250AC-CD41-4C93-BAD8-B2D6516BEC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A4406B5-79AF-4EEF-9354-E77084AD82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825BA9F-4A1A-4341-A3F8-018350C918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25CCD-3674-4045-936A-F9ED9CC851C6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409900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385BCF6-690A-4346-B6A5-760550AE6E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F8DB89E-C149-420E-83F0-AA664E58FC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C997BF-92E9-4A4D-8267-59DFA3E58D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E390-A8DA-42E8-AF35-BE394FC2EE04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887202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4CE872-DF26-4C69-8C5B-1A14B5D84D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AB02D-C159-400D-8B9D-3F8DBAC869D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DAD4F-6576-479D-A9D6-020FAA8F01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EBB4B-EB5F-4C42-9520-E305C4B56CCF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3976642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EED7091-7575-47A6-81A7-199F1CB8E1C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E06E4C-397D-46D9-B32E-DAAD71CDD5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DB6049-3C2D-4751-BC10-732D520839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76F15-F4F2-43D4-BD1B-E3275C611ACE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76439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2E8F4-4C42-4034-9A89-5D188C1E03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C99998-E1E9-4CFF-B736-3E5A857C44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7CE4AB-6B89-40E2-A118-773CC9AB64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B322-333F-428D-967A-4E12AB21D8D3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4194597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C38EC2-3897-4D72-B976-035706E141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3D7BAAD-6D8F-47D7-B1F0-076901131A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2E8B66-7B05-4FDE-BF7B-F07E0B1B32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6318E-F578-43D8-98E8-E4F6C510793F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2375458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10B7CD-1E88-42ED-8620-EB44A768E2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9350C4-2E54-4A98-A9E9-6438E79195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46A779-E7EF-48EE-9347-2B78BF4FD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7D93-743D-4FD6-A2E8-DAEC9624E1B3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242726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0146F9-41EB-46A4-93A0-E3455612D8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A08D63-B2C6-455E-B994-74E3F2EF44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36119A-FF4C-4646-B897-D9B55A329C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F0A4-6687-4FD4-80EF-94CF1BDB21FD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938064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69188" y="179388"/>
            <a:ext cx="2249487" cy="46783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20725" y="179388"/>
            <a:ext cx="6596063" cy="46783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863C18-C0D5-43DD-8369-0F3998739E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0D432-DFEA-4003-A630-1A4DE8FA003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0B549B-064F-47E6-BA90-BCE7C417D3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BAF6F-B215-4EDD-94D2-D031C5A64E12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416089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5C9855-38DA-48D7-AB9B-36B73F4262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A2018C-FF2D-4BC8-8007-E788895843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6D0FFE-5BB5-4080-BEE8-16A6130A7D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8745-6CC4-46C9-9C52-2B10045BABD2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2932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20725" y="4319588"/>
            <a:ext cx="4243388" cy="7191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6513" y="4319588"/>
            <a:ext cx="4243387" cy="71913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05B507-E98C-406E-85CC-D6D5471DC4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74DFAEE-07F3-4E0B-ABFB-925F6CB8ED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DB21F4-8CB5-43D5-B765-948ED1A407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CF88-6FC1-4B90-B8DA-7D2F778577F8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66798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DF47087-2E4B-40B4-AFAC-7D6FF08F8F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3E85A0-CDD2-4C56-BC4F-FD71E1C6E7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8A4D6EF-B373-49C3-A2E5-08CF729C73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7059-D189-476E-AD5C-11C09B28020B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24866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8530EA-4D5A-4FA1-A194-B4637DC19F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E3786F-9FB3-4F3A-862B-3F7C668519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846B9C-D09B-41EA-AD7B-0EBB9820E3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28950-C7D6-40C4-9173-0EF3C853277B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57983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1236E1C-9CB1-42A3-AF9F-4E343F3347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635D42-B5AD-4910-A5F5-DE8A282882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6EE5D9-2990-44DD-9A0A-FC597C5FFB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6B386-88FD-4545-8239-C0E038F420D6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393768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40905D6-0CCD-4077-81C0-00F3B1F5CD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4643282-4452-468D-941B-87202F68AA5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018C5F9-A8E6-4A26-95C8-A683569E1D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7C2C0-D0D9-4618-818E-A4F432B45939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409634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F3265B-E817-4B2C-869C-D37DA93C34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EBE1FF0-0484-42B3-9521-1BA61BCD36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38F03FA-5249-4D98-9DD9-1E70C0E342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A40B4-95B5-4982-98F9-7FC9BB3E6F0C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27955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98AAE34-57C3-468D-BC05-A14444DED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3060700"/>
            <a:ext cx="86391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80F2704-5CA0-40BC-A0FD-564A11FC6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4319588"/>
            <a:ext cx="8639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457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4425B8F-9733-4F45-A6F8-2479C47D355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39750" y="5219700"/>
            <a:ext cx="2338388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1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Noto Sans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D86EDD-6435-4A24-9AC0-133608A06B4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19475" y="5219700"/>
            <a:ext cx="3238500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1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Noto Sans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881D35-B953-4ACB-9A77-15E1D2594C5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199313" y="5219700"/>
            <a:ext cx="2338387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1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Noto Sans" panose="020B0502040504020204" pitchFamily="34"/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5172274-F643-484A-9F59-A4980DBDE34E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B9309510-74AC-46FE-B7B5-6B6B14956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0700"/>
            <a:ext cx="539750" cy="1079500"/>
          </a:xfrm>
          <a:prstGeom prst="rect">
            <a:avLst/>
          </a:prstGeom>
          <a:solidFill>
            <a:srgbClr val="F10D0C"/>
          </a:solidFill>
          <a:ln>
            <a:noFill/>
          </a:ln>
          <a:extLst>
            <a:ext uri="{91240B29-F687-4F45-9708-019B960494DF}">
              <a14:hiddenLine xmlns:a14="http://schemas.microsoft.com/office/drawing/2010/main" w="108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333333"/>
          </a:solidFill>
          <a:latin typeface="+mj-lt"/>
          <a:ea typeface="DejaVu Sans" charset="0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cs typeface="DejaVu Sans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cs typeface="DejaVu Sans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cs typeface="DejaVu Sans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333333"/>
          </a:solidFill>
          <a:latin typeface="Noto Sans Regular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333333"/>
          </a:solidFill>
          <a:latin typeface="+mn-lt"/>
          <a:ea typeface="DejaVu Sans" charset="0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1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333333"/>
          </a:solidFill>
          <a:latin typeface="+mn-lt"/>
          <a:ea typeface="DejaVu Sans" charset="0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8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33"/>
          </a:solidFill>
          <a:latin typeface="+mn-lt"/>
          <a:ea typeface="DejaVu Sans" charset="0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DejaVu Sans" charset="0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DejaVu Sans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3B43034D-FC87-4518-93C4-CFE2952E2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79388"/>
            <a:ext cx="89979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3C52C09A-11ED-4636-95A2-481E54607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439863"/>
            <a:ext cx="8997950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533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668C153-3C58-40C0-A8D5-34F39DFBDC2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39750" y="5219700"/>
            <a:ext cx="2338388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1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Noto Sans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6448832-6444-43EE-AEEC-B2430506367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19475" y="5219700"/>
            <a:ext cx="3238500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1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Noto Sans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A077CC2-4C32-4952-96E1-5B83670BD5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199313" y="5219700"/>
            <a:ext cx="2338387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1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Noto Sans" panose="020B0502040504020204" pitchFamily="34"/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A0C8B0BE-E13E-4F4E-B4B3-A65B555820B4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99D91EFA-B9FC-45B7-ACCC-667CC2A60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9388"/>
            <a:ext cx="539750" cy="1079500"/>
          </a:xfrm>
          <a:prstGeom prst="rect">
            <a:avLst/>
          </a:prstGeom>
          <a:solidFill>
            <a:srgbClr val="EF29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 kern="1200">
          <a:solidFill>
            <a:srgbClr val="333333"/>
          </a:solidFill>
          <a:latin typeface="+mj-lt"/>
          <a:ea typeface="DejaVu Sans" charset="0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ea typeface="DejaVu Sans" charset="0"/>
          <a:cs typeface="DejaVu Sans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cs typeface="DejaVu Sans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cs typeface="DejaVu Sans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cs typeface="DejaVu Sans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333333"/>
          </a:solidFill>
          <a:latin typeface="Noto Sans Regular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333333"/>
          </a:solidFill>
          <a:latin typeface="+mn-lt"/>
          <a:ea typeface="DejaVu Sans" charset="0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333333"/>
          </a:solidFill>
          <a:latin typeface="+mn-lt"/>
          <a:ea typeface="DejaVu Sans" charset="0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33"/>
          </a:solidFill>
          <a:latin typeface="+mn-lt"/>
          <a:ea typeface="DejaVu Sans" charset="0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DejaVu Sans" charset="0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DejaVu Sans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6482257-599B-4B5D-AEFB-8BAEBA2F1D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093" y="3267323"/>
            <a:ext cx="8028651" cy="1461666"/>
          </a:xfrm>
        </p:spPr>
        <p:txBody>
          <a:bodyPr tIns="9144"/>
          <a:lstStyle/>
          <a:p>
            <a:pPr eaLnBrk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Rinnovo del CCNL 2019-2021 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e Legge di bilancio 2022</a:t>
            </a:r>
            <a:br>
              <a:rPr lang="it-IT" sz="3200" dirty="0">
                <a:solidFill>
                  <a:srgbClr val="FF0000"/>
                </a:solidFill>
              </a:rPr>
            </a:b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i="1" dirty="0">
                <a:solidFill>
                  <a:schemeClr val="accent6"/>
                </a:solidFill>
              </a:rPr>
              <a:t>10 dicembre 2021: sciopero della scuola</a:t>
            </a:r>
            <a:br>
              <a:rPr lang="it-IT" sz="3200" i="1" dirty="0">
                <a:solidFill>
                  <a:srgbClr val="FF0000"/>
                </a:solidFill>
              </a:rPr>
            </a:br>
            <a:br>
              <a:rPr lang="it-IT" sz="3200" i="1" dirty="0">
                <a:solidFill>
                  <a:srgbClr val="FF0000"/>
                </a:solidFill>
              </a:rPr>
            </a:br>
            <a:r>
              <a:rPr lang="it-IT" sz="3200" i="1" dirty="0">
                <a:solidFill>
                  <a:srgbClr val="FF0000"/>
                </a:solidFill>
              </a:rPr>
              <a:t>le ragioni della mobilitazione </a:t>
            </a:r>
            <a:br>
              <a:rPr lang="it-IT" sz="3200" i="1" dirty="0">
                <a:solidFill>
                  <a:srgbClr val="FF0000"/>
                </a:solidFill>
              </a:rPr>
            </a:br>
            <a:r>
              <a:rPr lang="it-IT" sz="3200" i="1" dirty="0">
                <a:solidFill>
                  <a:srgbClr val="FF0000"/>
                </a:solidFill>
              </a:rPr>
              <a:t>del personale della scuola</a:t>
            </a:r>
            <a:br>
              <a:rPr lang="it-IT" sz="3200" i="1" dirty="0">
                <a:solidFill>
                  <a:srgbClr val="FF0000"/>
                </a:solidFill>
              </a:rPr>
            </a:br>
            <a:br>
              <a:rPr lang="it-IT" sz="3200" i="1" dirty="0">
                <a:solidFill>
                  <a:srgbClr val="FF0000"/>
                </a:solidFill>
              </a:rPr>
            </a:br>
            <a:br>
              <a:rPr lang="it-IT" sz="3200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endParaRPr lang="it-IT" altLang="it-IT" sz="3200" b="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BD4D67F-D840-4060-8A48-22302DA45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271925"/>
            <a:ext cx="9180532" cy="105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495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0"/>
            <a:ext cx="8997950" cy="4233861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Equiparazione dei diritti</a:t>
            </a:r>
            <a:r>
              <a:rPr lang="it-IT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 il personale a </a:t>
            </a:r>
            <a:r>
              <a:rPr lang="it-IT" altLang="en-US" sz="2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td</a:t>
            </a:r>
            <a:r>
              <a:rPr lang="it-IT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quello a ti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 di lavoro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Formazione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Lavoro agile/</a:t>
            </a:r>
            <a:r>
              <a:rPr lang="it-IT" altLang="en-US" sz="2000" b="1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dad</a:t>
            </a: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it-IT" altLang="en-US" sz="20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llout: linea piegata senza bordo 2">
            <a:extLst>
              <a:ext uri="{FF2B5EF4-FFF2-40B4-BE49-F238E27FC236}">
                <a16:creationId xmlns:a16="http://schemas.microsoft.com/office/drawing/2014/main" id="{0E12A9C5-92B1-43DE-AAF0-FD837316588E}"/>
              </a:ext>
            </a:extLst>
          </p:cNvPr>
          <p:cNvSpPr/>
          <p:nvPr/>
        </p:nvSpPr>
        <p:spPr bwMode="auto">
          <a:xfrm>
            <a:off x="3960192" y="1899171"/>
            <a:ext cx="5758483" cy="2655886"/>
          </a:xfrm>
          <a:prstGeom prst="callout2">
            <a:avLst>
              <a:gd name="adj1" fmla="val 54917"/>
              <a:gd name="adj2" fmla="val -2860"/>
              <a:gd name="adj3" fmla="val 49853"/>
              <a:gd name="adj4" fmla="val -6308"/>
              <a:gd name="adj5" fmla="val 34441"/>
              <a:gd name="adj6" fmla="val -14785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-  per i docenti </a:t>
            </a:r>
            <a:r>
              <a:rPr lang="it-IT" altLang="en-US" b="1" dirty="0">
                <a:ea typeface="Calibri" panose="020F0502020204030204" pitchFamily="34" charset="0"/>
                <a:cs typeface="Arial" panose="020B0604020202020204" pitchFamily="34" charset="0"/>
              </a:rPr>
              <a:t>circoscrivere gli ambiti di applicazione della </a:t>
            </a:r>
            <a:r>
              <a:rPr lang="it-IT" altLang="en-US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didattica a distanza</a:t>
            </a:r>
            <a:r>
              <a:rPr lang="it-IT" altLang="en-US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che va prevista solo in connessione a condizioni di emergenza nazionale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per gli Ata </a:t>
            </a:r>
            <a:r>
              <a:rPr lang="it-IT" altLang="en-US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 regolato </a:t>
            </a: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il lavoro agile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B820A4B-F752-4269-99B8-A07F1DD61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4" y="46858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7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 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0"/>
            <a:ext cx="8997950" cy="4233861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Equiparazione dei diritti</a:t>
            </a:r>
            <a:r>
              <a:rPr lang="it-IT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 il personale a </a:t>
            </a:r>
            <a:r>
              <a:rPr lang="it-IT" altLang="en-US" sz="2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td</a:t>
            </a:r>
            <a:r>
              <a:rPr lang="it-IT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quello a ti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 di lavoro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Formazione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Lavoro agile/</a:t>
            </a:r>
            <a:r>
              <a:rPr lang="it-IT" altLang="en-US" sz="2000" b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dad</a:t>
            </a: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Valorizzazione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professionale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llout: linea piegata senza bordo 3">
            <a:extLst>
              <a:ext uri="{FF2B5EF4-FFF2-40B4-BE49-F238E27FC236}">
                <a16:creationId xmlns:a16="http://schemas.microsoft.com/office/drawing/2014/main" id="{634952DA-F520-4398-AA1A-FED939A97BA5}"/>
              </a:ext>
            </a:extLst>
          </p:cNvPr>
          <p:cNvSpPr/>
          <p:nvPr/>
        </p:nvSpPr>
        <p:spPr bwMode="auto">
          <a:xfrm>
            <a:off x="3816176" y="1560489"/>
            <a:ext cx="6088876" cy="2874119"/>
          </a:xfrm>
          <a:prstGeom prst="callout2">
            <a:avLst>
              <a:gd name="adj1" fmla="val 55831"/>
              <a:gd name="adj2" fmla="val -15464"/>
              <a:gd name="adj3" fmla="val 47002"/>
              <a:gd name="adj4" fmla="val -4682"/>
              <a:gd name="adj5" fmla="val 46695"/>
              <a:gd name="adj6" fmla="val -47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1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b="1" dirty="0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altLang="en-US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isorse aggiuntive: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1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- per riconoscere le molteplici dimensioni della </a:t>
            </a:r>
            <a:r>
              <a:rPr lang="it-IT" altLang="en-US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professionalità docente </a:t>
            </a: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e l’impegno didattico specie</a:t>
            </a:r>
            <a:r>
              <a:rPr lang="it-IT" altLang="en-US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in contesti lavorativi più disagiati</a:t>
            </a:r>
            <a:endParaRPr lang="it-IT" altLang="en-US" sz="1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per la revisione e innalzamento dei 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profili professionali Ata </a:t>
            </a: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previsto dal «Patto sul lavoro pubblico»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362FEAA-38F8-4C10-B9CA-14E1FB9A4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4" y="4563467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3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0"/>
            <a:ext cx="8997950" cy="4233861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Equiparazione dei diritti</a:t>
            </a:r>
            <a:r>
              <a:rPr lang="it-IT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 il personale a </a:t>
            </a:r>
            <a:r>
              <a:rPr lang="it-IT" altLang="en-US" sz="2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td</a:t>
            </a:r>
            <a:r>
              <a:rPr lang="it-IT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quello a ti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 di lavoro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Formazione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Lavoro agile/</a:t>
            </a:r>
            <a:r>
              <a:rPr lang="it-IT" altLang="en-US" sz="2000" b="1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dad</a:t>
            </a:r>
            <a:r>
              <a:rPr lang="it-IT" altLang="en-US" sz="2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Valorizzazione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professionale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Relazioni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sindacali di scuola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b="1" dirty="0">
              <a:solidFill>
                <a:schemeClr val="bg2">
                  <a:lumMod val="40000"/>
                  <a:lumOff val="6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it-IT" altLang="en-US" sz="20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llout: linea piegata senza bordo 4">
            <a:extLst>
              <a:ext uri="{FF2B5EF4-FFF2-40B4-BE49-F238E27FC236}">
                <a16:creationId xmlns:a16="http://schemas.microsoft.com/office/drawing/2014/main" id="{CACC2E05-3347-4FBC-9EFA-1A176A6E6A4F}"/>
              </a:ext>
            </a:extLst>
          </p:cNvPr>
          <p:cNvSpPr/>
          <p:nvPr/>
        </p:nvSpPr>
        <p:spPr bwMode="auto">
          <a:xfrm>
            <a:off x="3744168" y="3051298"/>
            <a:ext cx="6088876" cy="1361952"/>
          </a:xfrm>
          <a:prstGeom prst="callout2">
            <a:avLst>
              <a:gd name="adj1" fmla="val 54783"/>
              <a:gd name="adj2" fmla="val -9427"/>
              <a:gd name="adj3" fmla="val 47002"/>
              <a:gd name="adj4" fmla="val -4682"/>
              <a:gd name="adj5" fmla="val 46695"/>
              <a:gd name="adj6" fmla="val -47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b="1" dirty="0"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altLang="en-US" sz="18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afforzare e semplificare le contrattazioni di </a:t>
            </a:r>
            <a:r>
              <a:rPr lang="it-IT" altLang="en-US" sz="1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scuola e il ruolo delle RSU al fine di garantire maggiore trasparenza e democrazia nei processi decisionali all’interno delle scuole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E64D413-3BC8-4B49-A410-E251DD00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4" y="4563467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29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situazione: gli impegni assunti</a:t>
            </a:r>
            <a:br>
              <a:rPr lang="it-IT" alt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1"/>
            <a:ext cx="8997950" cy="4026246"/>
          </a:xfrm>
        </p:spPr>
        <p:txBody>
          <a:bodyPr/>
          <a:lstStyle/>
          <a:p>
            <a:pPr marL="0" indent="0" algn="ctr" eaLnBrk="1" hangingPunct="1">
              <a:spcBef>
                <a:spcPts val="1250"/>
              </a:spcBef>
            </a:pP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seguito del </a:t>
            </a:r>
            <a:r>
              <a:rPr lang="it-IT" altLang="en-US" sz="2000" b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«Patto sul lavoro pubblico» </a:t>
            </a: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10 marzo 2021</a:t>
            </a:r>
          </a:p>
          <a:p>
            <a:pPr marL="0" indent="0" algn="ctr" eaLnBrk="1" hangingPunct="1">
              <a:spcBef>
                <a:spcPts val="1250"/>
              </a:spcBef>
            </a:pP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del </a:t>
            </a:r>
            <a:r>
              <a:rPr lang="it-IT" altLang="en-US" sz="2000" b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«Patto per la scuola» </a:t>
            </a: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20 maggio 2021</a:t>
            </a:r>
          </a:p>
          <a:p>
            <a:pPr marL="0" indent="0" algn="ctr" eaLnBrk="1" hangingPunct="1">
              <a:spcBef>
                <a:spcPts val="1250"/>
              </a:spcBef>
            </a:pP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sottoscritti dal Governo e Sindacati</a:t>
            </a:r>
          </a:p>
          <a:p>
            <a:pPr marL="0" indent="0" algn="ctr" eaLnBrk="1" hangingPunct="1">
              <a:spcBef>
                <a:spcPts val="1250"/>
              </a:spcBef>
            </a:pP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stato previsto che con la Legge di Bilancio per il 2022 venissero stanziate</a:t>
            </a:r>
          </a:p>
          <a:p>
            <a:pPr marL="0" indent="0" algn="ctr" eaLnBrk="1" hangingPunct="1">
              <a:spcBef>
                <a:spcPts val="1250"/>
              </a:spcBef>
            </a:pPr>
            <a:r>
              <a:rPr lang="it-IT" altLang="en-US" sz="20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apposite risorse aggiuntive </a:t>
            </a:r>
            <a:r>
              <a:rPr lang="it-IT" altLang="en-US" sz="20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altLang="en-US" sz="20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rinnovare il CCNL 2019-21</a:t>
            </a: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7201359-1B54-4B71-B88F-92193B162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9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2"/>
          <p:cNvSpPr>
            <a:spLocks noGrp="1" noChangeArrowheads="1"/>
          </p:cNvSpPr>
          <p:nvPr>
            <p:ph type="title"/>
          </p:nvPr>
        </p:nvSpPr>
        <p:spPr>
          <a:xfrm>
            <a:off x="719832" y="368324"/>
            <a:ext cx="8997950" cy="1077912"/>
          </a:xfrm>
        </p:spPr>
        <p:txBody>
          <a:bodyPr/>
          <a:lstStyle/>
          <a:p>
            <a: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en-US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en-US" altLang="en-US" sz="2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risorse</a:t>
            </a:r>
            <a:r>
              <a:rPr lang="en-US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attualmente</a:t>
            </a:r>
            <a:r>
              <a:rPr lang="en-US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disponibili</a:t>
            </a:r>
            <a:r>
              <a:rPr lang="en-US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per il </a:t>
            </a:r>
            <a:r>
              <a:rPr lang="en-US" altLang="en-US" sz="2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rinnovo</a:t>
            </a:r>
            <a:r>
              <a:rPr lang="en-US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del CCNL 2019-2021</a:t>
            </a:r>
            <a:b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it-IT" altLang="en-US" sz="2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9154" name="Segnaposto contenuto 3"/>
          <p:cNvSpPr>
            <a:spLocks noGrp="1" noChangeArrowheads="1"/>
          </p:cNvSpPr>
          <p:nvPr>
            <p:ph idx="1"/>
          </p:nvPr>
        </p:nvSpPr>
        <p:spPr>
          <a:xfrm>
            <a:off x="541337" y="1414800"/>
            <a:ext cx="8997950" cy="4025900"/>
          </a:xfrm>
        </p:spPr>
        <p:txBody>
          <a:bodyPr/>
          <a:lstStyle/>
          <a:p>
            <a:pPr marL="400050" indent="-40005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Le risorse stanziate con le precedenti Leggi di Bilancio </a:t>
            </a:r>
          </a:p>
          <a:p>
            <a:pPr marL="400050" indent="-40005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e gli aumenti </a:t>
            </a:r>
            <a:r>
              <a:rPr lang="it-IT" altLang="en-US" sz="1600" b="1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corrispond</a:t>
            </a:r>
            <a:r>
              <a:rPr lang="en-US" altLang="en-US" sz="1600" b="1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enti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</a:p>
          <a:p>
            <a:pPr marL="400050" indent="-40005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sz="1600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00050" indent="-400050" eaLnBrk="1" hangingPunct="1">
              <a:spcBef>
                <a:spcPts val="1250"/>
              </a:spcBef>
            </a:pPr>
            <a:r>
              <a:rPr lang="it-IT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2019 </a:t>
            </a:r>
            <a:r>
              <a:rPr lang="it-IT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         1.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100</a:t>
            </a:r>
            <a:r>
              <a:rPr lang="it-IT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ml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n     1,19%    al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netto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dell’elemento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perequativo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=</a:t>
            </a:r>
            <a:r>
              <a:rPr lang="en-US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0,91%</a:t>
            </a:r>
            <a:endParaRPr lang="it-IT" altLang="en-US" sz="1600" b="1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00050" indent="-400050" eaLnBrk="1" hangingPunct="1">
              <a:spcBef>
                <a:spcPts val="1250"/>
              </a:spcBef>
            </a:pPr>
            <a:r>
              <a:rPr lang="en-US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2020 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         1.750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mln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    1,89%    al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netto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dell’elemento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perequativo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=</a:t>
            </a:r>
            <a:r>
              <a:rPr lang="en-US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1,61%</a:t>
            </a:r>
          </a:p>
          <a:p>
            <a:pPr marL="400050" indent="-400050" eaLnBrk="1" hangingPunct="1">
              <a:spcBef>
                <a:spcPts val="1250"/>
              </a:spcBef>
            </a:pPr>
            <a:r>
              <a:rPr lang="it-IT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2021</a:t>
            </a:r>
            <a:r>
              <a:rPr lang="it-IT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           3.775 ml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n     4,07%   al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netto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dell’elemento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perequativo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=</a:t>
            </a:r>
            <a:r>
              <a:rPr lang="en-US" altLang="en-US" sz="1600" b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3,78%</a:t>
            </a:r>
          </a:p>
          <a:p>
            <a:pPr marL="400050" indent="-40005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sz="1600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00050" indent="-40005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Per il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settore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scuola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l’aumento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a regime </a:t>
            </a:r>
            <a:r>
              <a:rPr lang="en-US" altLang="en-US" sz="16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corrisponde</a:t>
            </a:r>
            <a:r>
              <a:rPr lang="en-US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it-IT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a poco più di </a:t>
            </a:r>
          </a:p>
          <a:p>
            <a:pPr marL="400050" indent="-40005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600" b="1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85 euro </a:t>
            </a:r>
            <a:r>
              <a:rPr lang="it-IT" altLang="en-US" sz="16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medi lordi mensili </a:t>
            </a:r>
          </a:p>
          <a:p>
            <a:pPr marL="400050" indent="-40005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00050" indent="-400050" algn="ctr" eaLnBrk="1" hangingPunct="1">
              <a:spcBef>
                <a:spcPts val="1250"/>
              </a:spcBef>
            </a:pPr>
            <a:endParaRPr lang="en-US" altLang="en-US" sz="2000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7BA069-6D4B-4031-878E-701306BC0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12" y="4659603"/>
            <a:ext cx="6120680" cy="67442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Le proposte in legge di bilancio 2022</a:t>
            </a:r>
            <a:b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it-IT" altLang="en-US" sz="2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0178" name="Segnaposto contenuto 3"/>
          <p:cNvSpPr>
            <a:spLocks noGrp="1" noChangeArrowheads="1"/>
          </p:cNvSpPr>
          <p:nvPr>
            <p:ph idx="1"/>
          </p:nvPr>
        </p:nvSpPr>
        <p:spPr>
          <a:xfrm>
            <a:off x="576263" y="1257300"/>
            <a:ext cx="8997950" cy="4025900"/>
          </a:xfrm>
        </p:spPr>
        <p:txBody>
          <a:bodyPr/>
          <a:lstStyle/>
          <a:p>
            <a:pPr marL="0" indent="0" eaLnBrk="1" hangingPunct="1">
              <a:spcBef>
                <a:spcPts val="1250"/>
              </a:spcBef>
            </a:pPr>
            <a:r>
              <a:rPr lang="it-IT" altLang="en-US" sz="20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</a:t>
            </a: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proroga </a:t>
            </a:r>
            <a:r>
              <a:rPr lang="it-IT" altLang="en-US" sz="14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contratti «covid» </a:t>
            </a: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ma solo per i docenti (300mln)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incremento del fondo specifico per la </a:t>
            </a:r>
            <a:r>
              <a:rPr lang="it-IT" altLang="en-US" sz="14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valorizzazione docenti </a:t>
            </a: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(210mln) per premiare la </a:t>
            </a:r>
            <a:r>
              <a:rPr lang="it-IT" altLang="en-US" sz="1400" i="1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«dedizione all’insegnamento»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per la revisione degli </a:t>
            </a:r>
            <a:r>
              <a:rPr lang="it-IT" altLang="en-US" sz="14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ordinamenti professionali </a:t>
            </a: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(personale Ata) 200mln da ripartire tra i diversi comparti della PA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per incrementare il </a:t>
            </a:r>
            <a:r>
              <a:rPr lang="it-IT" altLang="en-US" sz="14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salario accessorio </a:t>
            </a: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200mln complessivi da suddividere tra i diversi comparti della PA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per il rinnovo del </a:t>
            </a:r>
            <a:r>
              <a:rPr lang="it-IT" altLang="en-US" sz="14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CCNL 2022-2024 </a:t>
            </a:r>
            <a:r>
              <a:rPr lang="it-IT" altLang="en-US" sz="14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stanziate le risorse solo per l’Indennità di vacanza contrattuale a partire da aprile 2022</a:t>
            </a: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1C69A8D-F5B7-4415-A382-7FD6AA1A1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Le proposte in legge di bilancio 2022</a:t>
            </a:r>
            <a:b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it-IT" altLang="en-US" sz="2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0178" name="Segnaposto contenuto 3"/>
          <p:cNvSpPr>
            <a:spLocks noGrp="1" noChangeArrowheads="1"/>
          </p:cNvSpPr>
          <p:nvPr>
            <p:ph idx="1"/>
          </p:nvPr>
        </p:nvSpPr>
        <p:spPr>
          <a:xfrm>
            <a:off x="576263" y="1257300"/>
            <a:ext cx="8997950" cy="4025900"/>
          </a:xfrm>
        </p:spPr>
        <p:txBody>
          <a:bodyPr/>
          <a:lstStyle/>
          <a:p>
            <a:pPr marL="0" indent="0" eaLnBrk="1" hangingPunct="1">
              <a:spcBef>
                <a:spcPts val="1250"/>
              </a:spcBef>
            </a:pP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Altre misure per la scuola: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introduzione dell’insegnamento curricolare dell’</a:t>
            </a:r>
            <a:r>
              <a:rPr lang="it-IT" altLang="en-US" sz="18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educazione motoria nella scuola primaria </a:t>
            </a: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nelle classi quarte e quinte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estensione </a:t>
            </a:r>
            <a:r>
              <a:rPr lang="it-IT" altLang="en-US" sz="1800" dirty="0" err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all’a.s.</a:t>
            </a: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2022-23 della possibilità di assegnare il DS e il DSGA alle </a:t>
            </a:r>
            <a:r>
              <a:rPr lang="it-IT" altLang="en-US" sz="18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scuole sottodimensionate </a:t>
            </a: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(con meno di 500 alunni)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- possibilità di istituire </a:t>
            </a:r>
            <a:r>
              <a:rPr lang="it-IT" altLang="en-US" sz="1800" dirty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classi in deroga</a:t>
            </a:r>
            <a:r>
              <a:rPr lang="it-IT" altLang="en-US" sz="1800" dirty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al numero di alunni previsti dalle norme vigenti in scuole disagiate (nei limiti della dotazione organica data)</a:t>
            </a: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FCD73E9-241B-45EB-B342-1BED123AA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br>
              <a:rPr lang="it-IT" alt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it-IT" altLang="en-US" sz="2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0178" name="Segnaposto contenuto 3"/>
          <p:cNvSpPr>
            <a:spLocks noGrp="1" noChangeArrowheads="1"/>
          </p:cNvSpPr>
          <p:nvPr>
            <p:ph idx="1"/>
          </p:nvPr>
        </p:nvSpPr>
        <p:spPr>
          <a:xfrm>
            <a:off x="575816" y="626438"/>
            <a:ext cx="8928992" cy="3937029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r>
              <a:rPr lang="it-IT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 interventi che riguardano la scuola non solo sono lontani dai grandi investimenti più volte evocati ma sono un autentico schiaffo per un milione e duecentomila lavoratori e alle esigenze delle scuole.</a:t>
            </a:r>
            <a:endParaRPr lang="it-IT" sz="2400" i="0" dirty="0">
              <a:solidFill>
                <a:srgbClr val="DC3B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queste ragioni 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FLC CGIL - Uil Scuola – Snals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Confsal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Gilda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Unams</a:t>
            </a:r>
            <a:endParaRPr lang="it-IT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Arial" charset="0"/>
                <a:cs typeface="Arial" charset="0"/>
              </a:rPr>
              <a:t>hanno proclamato 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SCIOPERO DELLA SCUOLA </a:t>
            </a:r>
            <a:endParaRPr lang="it-IT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Venerdì 10 Dicembre 2021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BB7333D-F803-44F0-96B0-A703694E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7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66163-4029-43CD-9EBC-E41B085B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nostri principali obiettivi 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E7BD13-4014-4043-9D9E-5C75D769A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251127"/>
            <a:ext cx="8997950" cy="3915692"/>
          </a:xfrm>
        </p:spPr>
        <p:txBody>
          <a:bodyPr/>
          <a:lstStyle/>
          <a:p>
            <a:pPr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Portare a 900 milioni di euro </a:t>
            </a:r>
            <a:r>
              <a:rPr lang="it-IT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fondo per la valorizzazione del personale docente togliendo qualsiasi finalizzazione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Prorogare al 30 giugno l’organico Covid al personale Ata 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Superare qualsiasi blocco sulla mobilità per docenti 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Dsga</a:t>
            </a:r>
            <a:r>
              <a:rPr lang="it-IT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neo assunti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Rafforzare gli organici docenti e Ata tramite la riduzione de</a:t>
            </a: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numero di alunni per classe (superare i parametri dei decreti Gelmini sulla determinazione degli organici docenti e Ata)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Superare l’insegnamento di educazione motoria nella scuola primaria (no al costo zero)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it-IT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   Generalizzare la figura dell’assistente tecnico nel primo ciclo</a:t>
            </a:r>
            <a:endParaRPr lang="it-IT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it-IT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Rendere stabile la norma sulle scuole “</a:t>
            </a:r>
            <a:r>
              <a:rPr lang="it-IT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normodimensionate</a:t>
            </a:r>
            <a:r>
              <a:rPr lang="it-IT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con 500 alunni </a:t>
            </a:r>
            <a:endParaRPr lang="it-IT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CA3B2-6736-4793-90E5-2A3A7D886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6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66163-4029-43CD-9EBC-E41B085B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Personale ATA: la pari dignità di un importante lavoro di scuola</a:t>
            </a:r>
            <a:endParaRPr lang="it-IT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E7BD13-4014-4043-9D9E-5C75D769A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1251127"/>
            <a:ext cx="8997950" cy="3915692"/>
          </a:xfrm>
        </p:spPr>
        <p:txBody>
          <a:bodyPr/>
          <a:lstStyle/>
          <a:p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Uno dei pilastri della comunità educante viene scarsamente considerato e trattato: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nella legge di bilancio lo si ritiene responsabile delle disfunzionalità della scuola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ministero continua a scaricargli oneri impropri come «</a:t>
            </a:r>
            <a:r>
              <a:rPr lang="it-IT" sz="2000" dirty="0" err="1">
                <a:latin typeface="Arial" panose="020B0604020202020204" pitchFamily="34" charset="0"/>
                <a:ea typeface="Calibri" panose="020F0502020204030204" pitchFamily="34" charset="0"/>
              </a:rPr>
              <a:t>passweb</a:t>
            </a:r>
            <a:r>
              <a:rPr lang="it-IT" sz="2000" dirty="0">
                <a:latin typeface="Arial" panose="020B0604020202020204" pitchFamily="34" charset="0"/>
                <a:ea typeface="Calibri" panose="020F0502020204030204" pitchFamily="34" charset="0"/>
              </a:rPr>
              <a:t>»  </a:t>
            </a:r>
            <a:endParaRPr lang="it-IT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Il personale ATA in questi durissimi due anni di pandemia ha mostrato serietà, impegno, dedizione al lavoro e alla professione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Insufficienze e disfunzioni hanno una ragione ben precisa: nei tagli (di organico e risorse) e nei mancati interventi ed investimenti del MI negli ultimi anni per sviluppare le professioni Ata, eliminare il precariato, rendere gestibili le scuole e potenziare i servizi a supporto del lavoro scolastico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CA3B2-6736-4793-90E5-2A3A7D886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3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74" y="314995"/>
            <a:ext cx="8712075" cy="783679"/>
          </a:xfrm>
        </p:spPr>
        <p:txBody>
          <a:bodyPr/>
          <a:lstStyle/>
          <a:p>
            <a:pPr algn="ctr"/>
            <a:br>
              <a:rPr lang="it-IT" altLang="en-US" dirty="0"/>
            </a:br>
            <a:endParaRPr lang="it-IT" altLang="en-US" dirty="0"/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459011"/>
            <a:ext cx="8997950" cy="4398739"/>
          </a:xfrm>
        </p:spPr>
        <p:txBody>
          <a:bodyPr/>
          <a:lstStyle/>
          <a:p>
            <a:pPr algn="ctr"/>
            <a:r>
              <a:rPr lang="it-IT" altLang="en-US" sz="2000" dirty="0">
                <a:solidFill>
                  <a:schemeClr val="tx1"/>
                </a:solidFill>
              </a:rPr>
              <a:t>A seguito del fallito tentativo di conciliazione svoltosi il 23 novembre nel corso del quale l’Amministrazione non ha fornito nessuna risposta concreta alle richieste avanzate dai sindacati, è stato proclamato lo</a:t>
            </a:r>
            <a:endParaRPr lang="it-IT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it-IT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SCIOPERO DELLA SCUOLA</a:t>
            </a:r>
          </a:p>
          <a:p>
            <a:pPr algn="ctr"/>
            <a:r>
              <a:rPr lang="it-IT" altLang="en-US" sz="4400" b="1" dirty="0">
                <a:solidFill>
                  <a:srgbClr val="FF0000"/>
                </a:solidFill>
              </a:rPr>
              <a:t>per</a:t>
            </a:r>
          </a:p>
          <a:p>
            <a:pPr algn="ctr"/>
            <a:r>
              <a:rPr lang="it-IT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Venerdì 10 Dicembre 2021</a:t>
            </a:r>
          </a:p>
          <a:p>
            <a:endParaRPr lang="it-IT" altLang="en-US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BA97261-EC20-4720-81CE-02BC9B5F8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85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66163-4029-43CD-9EBC-E41B085B4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684"/>
            <a:ext cx="8997950" cy="1077912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rivendicazioni per il personale Ata </a:t>
            </a:r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E7BD13-4014-4043-9D9E-5C75D769A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5" y="913368"/>
            <a:ext cx="8997950" cy="3479726"/>
          </a:xfrm>
        </p:spPr>
        <p:txBody>
          <a:bodyPr/>
          <a:lstStyle/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estensione della copertura dell’organico Ata «Covid» fino al 30 giugno 2022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valorizzazione dell’intero settore </a:t>
            </a:r>
            <a:r>
              <a:rPr lang="it-IT" sz="1800" dirty="0" err="1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con coerenti stanziamenti nella legge di bilancio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revisione dei profili e reclutamento tramite percorsi di qualità per l’ accesso alla professione 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consolidamento e fluidità nell’accesso alle posizioni economiche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riempimento dell’area C con la figura del coordinatore amministrativo </a:t>
            </a:r>
            <a:r>
              <a:rPr lang="it-IT" sz="1800">
                <a:latin typeface="Arial" panose="020B0604020202020204" pitchFamily="34" charset="0"/>
                <a:cs typeface="Arial" panose="020B0604020202020204" pitchFamily="34" charset="0"/>
              </a:rPr>
              <a:t>e tecnico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riconoscimento alta professionalità ai DSGA e incremento della indennità di funzione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-	concorso riservato agli Assistenti Amministrativi Facenti Funzione con tre anni di servizio anche se privi di titolo di studio specifico</a:t>
            </a:r>
          </a:p>
          <a:p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7CA3B2-6736-4793-90E5-2A3A7D886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6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74" y="314995"/>
            <a:ext cx="8712075" cy="783679"/>
          </a:xfrm>
        </p:spPr>
        <p:txBody>
          <a:bodyPr/>
          <a:lstStyle/>
          <a:p>
            <a:pPr algn="ctr"/>
            <a:r>
              <a:rPr lang="it-IT" altLang="en-US" dirty="0"/>
              <a:t>La situazione nelle scuole </a:t>
            </a:r>
            <a:br>
              <a:rPr lang="it-IT" altLang="en-US" dirty="0"/>
            </a:br>
            <a:endParaRPr lang="it-IT" altLang="en-US" dirty="0"/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439863"/>
            <a:ext cx="8997950" cy="3417887"/>
          </a:xfrm>
        </p:spPr>
        <p:txBody>
          <a:bodyPr/>
          <a:lstStyle/>
          <a:p>
            <a:r>
              <a:rPr lang="it-IT" altLang="en-US" sz="1600" dirty="0"/>
              <a:t>In questi due anni di pandemia la scuola ha funzionato grazie </a:t>
            </a:r>
          </a:p>
          <a:p>
            <a:r>
              <a:rPr lang="it-IT" altLang="en-US" sz="1600" dirty="0"/>
              <a:t>all’impegno e al senso di responsabilità del personale scolastico </a:t>
            </a:r>
          </a:p>
          <a:p>
            <a:r>
              <a:rPr lang="it-IT" altLang="en-US" sz="1600" dirty="0"/>
              <a:t>che si è fatto carico di garantire la continuità dell’attività scolastica </a:t>
            </a:r>
          </a:p>
          <a:p>
            <a:r>
              <a:rPr lang="it-IT" altLang="en-US" sz="1600" dirty="0"/>
              <a:t>(in presenza come a distanza) </a:t>
            </a:r>
          </a:p>
          <a:p>
            <a:r>
              <a:rPr lang="it-IT" altLang="en-US" sz="1600" dirty="0"/>
              <a:t>anche in assenza dei necessari supporti ed interventi indispensabili per garantire sicurezza e funzionalità del lavoro svolto</a:t>
            </a:r>
          </a:p>
          <a:p>
            <a:r>
              <a:rPr lang="it-IT" altLang="en-US" sz="1600" dirty="0"/>
              <a:t>Questo lavoro merita di essere riconosciuto e valorizzato a partire dal rinnovo contrattuale 2019-2021 (scaduto da tre anni!)</a:t>
            </a:r>
          </a:p>
          <a:p>
            <a:endParaRPr lang="it-IT" altLang="en-US" dirty="0"/>
          </a:p>
          <a:p>
            <a:endParaRPr lang="it-IT" altLang="en-US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BA97261-EC20-4720-81CE-02BC9B5F8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2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L’importanza del rinnovo contrattuale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1"/>
            <a:ext cx="8997950" cy="4026246"/>
          </a:xfrm>
        </p:spPr>
        <p:txBody>
          <a:bodyPr/>
          <a:lstStyle/>
          <a:p>
            <a:pPr marL="0" indent="0" algn="ctr" eaLnBrk="1" hangingPunct="1">
              <a:spcBef>
                <a:spcPts val="1250"/>
              </a:spcBef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Rinnovare il CCNL è fondamentale: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per adeguare e incrementare le </a:t>
            </a:r>
            <a:r>
              <a:rPr lang="it-IT" altLang="en-US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retribuzioni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tutto il personale scolastico 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per riconoscere e valorizzare la </a:t>
            </a:r>
            <a:r>
              <a:rPr lang="it-IT" altLang="en-US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professionalità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personale docente e </a:t>
            </a:r>
            <a:r>
              <a:rPr lang="it-IT" altLang="en-US" sz="2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per migliorare le </a:t>
            </a:r>
            <a:r>
              <a:rPr lang="it-IT" altLang="en-US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condizioni di lavoro 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di esercizio della professione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per rafforzare le </a:t>
            </a:r>
            <a:r>
              <a:rPr lang="it-IT" altLang="en-US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relazioni sindacali 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d’istituto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(ruolo RSU e contrattazione di scuola)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BEEF129-8367-4B73-A706-CD655CA00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2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L’importanza del rinnovo contrattuale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7824" y="891059"/>
            <a:ext cx="8997950" cy="4026246"/>
          </a:xfrm>
        </p:spPr>
        <p:txBody>
          <a:bodyPr/>
          <a:lstStyle/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il precedente CCNL 2016-18 raggiunti alcuni importanti obiettivi: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un </a:t>
            </a:r>
            <a:r>
              <a:rPr lang="it-IT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 adeguamento </a:t>
            </a: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stipendiale (85 euro medi) dopo un decennio di blocco della contrattazione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l’introduzione </a:t>
            </a:r>
            <a:r>
              <a:rPr lang="it-IT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dell’elemento perequativo </a:t>
            </a: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gli stipendi più bassi e il mantenimento del «bonus fiscale» di 80 euro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la cancellazione della </a:t>
            </a:r>
            <a:r>
              <a:rPr lang="it-IT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«chiamata diretta» e degli ambiti territoriali </a:t>
            </a: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il rispristino della mobilità quale oggetto di contrattazione integrativa nazionale </a:t>
            </a:r>
          </a:p>
          <a:p>
            <a:pPr marL="0" indent="0" eaLnBrk="1" hangingPunct="1">
              <a:spcBef>
                <a:spcPts val="1250"/>
              </a:spcBef>
            </a:pP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l’eliminazione del </a:t>
            </a:r>
            <a:r>
              <a:rPr lang="it-IT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«bonus docenti» </a:t>
            </a: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cui risorse sono confluite in parte sul salario e per la restante parte nel Fondo di scuola e pertanto oggetto di contrattazione di scuola</a:t>
            </a:r>
          </a:p>
          <a:p>
            <a:pPr marL="0" indent="0" eaLnBrk="1" hangingPunct="1">
              <a:spcBef>
                <a:spcPts val="1250"/>
              </a:spcBef>
              <a:buFontTx/>
              <a:buChar char="-"/>
            </a:pP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l’inserimento del personale Ata </a:t>
            </a:r>
            <a:r>
              <a:rPr lang="it-IT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nella comunità educante e </a:t>
            </a: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nelle</a:t>
            </a:r>
            <a:r>
              <a:rPr lang="it-IT" alt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commissioni di lavoro (non didattiche) </a:t>
            </a:r>
            <a:r>
              <a:rPr lang="it-IT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scuola</a:t>
            </a:r>
          </a:p>
          <a:p>
            <a:pPr marL="0" indent="0" algn="ctr" eaLnBrk="1" hangingPunct="1">
              <a:spcBef>
                <a:spcPts val="1250"/>
              </a:spcBef>
              <a:buFontTx/>
              <a:buChar char="-"/>
            </a:pPr>
            <a:endParaRPr lang="it-IT" altLang="en-US" sz="1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BAD180A-8934-4C72-AC1B-09561A68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8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0"/>
            <a:ext cx="8997950" cy="4233861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F9A567-47EC-4085-98A8-0C28886940D6}"/>
              </a:ext>
            </a:extLst>
          </p:cNvPr>
          <p:cNvSpPr txBox="1"/>
          <p:nvPr/>
        </p:nvSpPr>
        <p:spPr>
          <a:xfrm>
            <a:off x="515684" y="1755155"/>
            <a:ext cx="918573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- garantire aumenti medi superiori alle </a:t>
            </a:r>
            <a:r>
              <a:rPr lang="it-IT" dirty="0">
                <a:solidFill>
                  <a:srgbClr val="FF0000"/>
                </a:solidFill>
              </a:rPr>
              <a:t>«tre cifre» </a:t>
            </a:r>
            <a:r>
              <a:rPr lang="it-IT" dirty="0"/>
              <a:t>al netto </a:t>
            </a:r>
            <a:r>
              <a:rPr lang="it-IT" dirty="0">
                <a:solidFill>
                  <a:srgbClr val="FF0000"/>
                </a:solidFill>
              </a:rPr>
              <a:t>dell’elemento perequativo </a:t>
            </a:r>
            <a:r>
              <a:rPr lang="it-IT" dirty="0"/>
              <a:t>per un adeguamento rispetto alle media retributiva dei colleghi europei e della PA</a:t>
            </a:r>
          </a:p>
          <a:p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0ABE00-4846-4B07-BC56-1D8D74D99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0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 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0"/>
            <a:ext cx="8997950" cy="4233861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it-IT" alt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Equiparazione dei diritti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 il personale a tempo determinato e quello a tempo indeterminato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certezza di </a:t>
            </a:r>
            <a:r>
              <a:rPr lang="it-IT" altLang="en-US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stabilizzazione</a:t>
            </a:r>
            <a:r>
              <a:rPr lang="it-IT" alt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i tanti precari in servizio con numerosi anni di servizio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it-IT" altLang="en-US" sz="20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C220B2F-83CC-48A3-9954-D81031DDD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05" y="439309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3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6859" y="1257300"/>
            <a:ext cx="9066907" cy="4233862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t-IT" alt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Equiparazione dei diritti</a:t>
            </a:r>
            <a:r>
              <a:rPr lang="it-IT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 il personale a </a:t>
            </a:r>
            <a:r>
              <a:rPr lang="it-IT" altLang="en-US" sz="2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td</a:t>
            </a:r>
            <a:r>
              <a:rPr lang="it-IT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quello a ti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 di lavoro </a:t>
            </a: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it-IT" altLang="en-US" sz="20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E5D367-BE48-44C5-A5A0-784B3C22D169}"/>
              </a:ext>
            </a:extLst>
          </p:cNvPr>
          <p:cNvSpPr txBox="1"/>
          <p:nvPr/>
        </p:nvSpPr>
        <p:spPr>
          <a:xfrm>
            <a:off x="506859" y="2335212"/>
            <a:ext cx="9185731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b="1" dirty="0">
                <a:ea typeface="Calibri" panose="020F0502020204030204" pitchFamily="34" charset="0"/>
                <a:cs typeface="Arial" panose="020B0604020202020204" pitchFamily="34" charset="0"/>
              </a:rPr>
              <a:t>Per gli Ata: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prevedere limiti chiari ed invalicabili </a:t>
            </a: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della prestazione lavorativa ordinaria nell’arco della giornata (come da CCNL)</a:t>
            </a:r>
            <a:r>
              <a:rPr lang="it-IT" altLang="en-US" dirty="0">
                <a:ea typeface="Calibri" panose="020F0502020204030204" pitchFamily="34" charset="0"/>
                <a:cs typeface="Arial" panose="020B0604020202020204" pitchFamily="34" charset="0"/>
              </a:rPr>
              <a:t>, ribadendo che 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l’orario ordinario è continuativo pomeridiano/antimeridiano</a:t>
            </a: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eliminando la possibilità di frammentare l’orario giornaliero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i docenti: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conferma degli attuali obblighi di servizio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921C7F-6D68-4604-86F7-D35918089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12" y="4643536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0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nostre rivendicazioni</a:t>
            </a:r>
            <a:br>
              <a:rPr lang="it-IT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egnaposto contenuto 3">
            <a:extLst>
              <a:ext uri="{FF2B5EF4-FFF2-40B4-BE49-F238E27FC236}">
                <a16:creationId xmlns:a16="http://schemas.microsoft.com/office/drawing/2014/main" id="{77A2142C-A231-401B-A6E9-26CDD0163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816" y="1257300"/>
            <a:ext cx="8997950" cy="4233861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it-IT" altLang="en-US" sz="1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Innalzamento dei livelli retributivi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1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Equiparazione dei diritti</a:t>
            </a:r>
            <a:r>
              <a:rPr lang="it-IT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 il personale a </a:t>
            </a:r>
            <a:r>
              <a:rPr lang="it-IT" altLang="en-US" sz="1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td</a:t>
            </a:r>
            <a:r>
              <a:rPr lang="it-IT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quello a ti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1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 di lavoro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it-IT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Formazione </a:t>
            </a:r>
            <a:endParaRPr lang="it-IT" altLang="en-US" sz="1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it-IT" altLang="en-US" sz="20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50"/>
              </a:spcBef>
            </a:pPr>
            <a:endParaRPr lang="it-IT" alt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1250"/>
              </a:spcBef>
            </a:pPr>
            <a:endParaRPr lang="it-IT" alt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4BF1DE-876F-46F0-80F3-C9D306E71353}"/>
              </a:ext>
            </a:extLst>
          </p:cNvPr>
          <p:cNvSpPr txBox="1"/>
          <p:nvPr/>
        </p:nvSpPr>
        <p:spPr>
          <a:xfrm>
            <a:off x="416964" y="2619251"/>
            <a:ext cx="9315653" cy="2092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la formazione va riconosciuta </a:t>
            </a:r>
            <a:r>
              <a:rPr lang="it-IT" alt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quale condizione fondamentale per sviluppare e valorizzare la professionalità di tutto il personale docente e </a:t>
            </a:r>
            <a:r>
              <a:rPr lang="it-IT" altLang="en-US" sz="1600" dirty="0"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t-IT" alt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it-IT" alt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per i docenti </a:t>
            </a:r>
            <a:r>
              <a:rPr lang="it-IT" alt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ore di formazione vanno inserite nell’orario di lavoro e retribuite se eccedenti l’orario individuale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it-IT" alt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it-IT" alt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it-IT" alt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gli Ata </a:t>
            </a:r>
            <a:r>
              <a:rPr lang="it-IT" alt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formazione è condizione per aggiornare e innalzare i profili professionali </a:t>
            </a:r>
            <a:endParaRPr lang="it-IT" altLang="en-US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C3046F2-0EAC-4D8C-A738-A9999C6DA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20" y="4748764"/>
            <a:ext cx="6120680" cy="67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86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Noto Sans Regular"/>
        <a:ea typeface=""/>
        <a:cs typeface="DejaVu Sans"/>
      </a:majorFont>
      <a:minorFont>
        <a:latin typeface="Noto Sans Bold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Noto Sans Regular"/>
        <a:ea typeface=""/>
        <a:cs typeface="DejaVu Sans"/>
      </a:majorFont>
      <a:minorFont>
        <a:latin typeface="Noto Sans Regular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27208</TotalTime>
  <Words>1488</Words>
  <Application>Microsoft Office PowerPoint</Application>
  <PresentationFormat>Personalizzato</PresentationFormat>
  <Paragraphs>195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Tema di Office</vt:lpstr>
      <vt:lpstr>1_Tema di Office</vt:lpstr>
      <vt:lpstr> Rinnovo del CCNL 2019-2021  e Legge di bilancio 2022  10 dicembre 2021: sciopero della scuola  le ragioni della mobilitazione  del personale della scuola    </vt:lpstr>
      <vt:lpstr> </vt:lpstr>
      <vt:lpstr>La situazione nelle scuole  </vt:lpstr>
      <vt:lpstr>L’importanza del rinnovo contrattuale </vt:lpstr>
      <vt:lpstr>L’importanza del rinnovo contrattuale </vt:lpstr>
      <vt:lpstr> Le nostre rivendicazioni </vt:lpstr>
      <vt:lpstr> Le nostre rivendicazioni  </vt:lpstr>
      <vt:lpstr> Le nostre rivendicazioni </vt:lpstr>
      <vt:lpstr> Le nostre rivendicazioni </vt:lpstr>
      <vt:lpstr> Le nostre rivendicazioni </vt:lpstr>
      <vt:lpstr> Le nostre rivendicazioni  </vt:lpstr>
      <vt:lpstr> Le nostre rivendicazioni </vt:lpstr>
      <vt:lpstr>La situazione: gli impegni assunti </vt:lpstr>
      <vt:lpstr>Le risorse attualmente disponibili per il rinnovo del CCNL 2019-2021 </vt:lpstr>
      <vt:lpstr>Le proposte in legge di bilancio 2022 </vt:lpstr>
      <vt:lpstr>Le proposte in legge di bilancio 2022 </vt:lpstr>
      <vt:lpstr>  </vt:lpstr>
      <vt:lpstr>I nostri principali obiettivi </vt:lpstr>
      <vt:lpstr>Personale ATA: la pari dignità di un importante lavoro di scuola</vt:lpstr>
      <vt:lpstr>Le rivendicazioni per il personale 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</dc:title>
  <dc:creator>Miglietta</dc:creator>
  <cp:lastModifiedBy>Bertrand Viti</cp:lastModifiedBy>
  <cp:revision>571</cp:revision>
  <cp:lastPrinted>2021-02-02T15:48:20Z</cp:lastPrinted>
  <dcterms:created xsi:type="dcterms:W3CDTF">2020-09-10T13:10:08Z</dcterms:created>
  <dcterms:modified xsi:type="dcterms:W3CDTF">2021-11-29T17:29:41Z</dcterms:modified>
</cp:coreProperties>
</file>